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Quattrocento"/>
      <p:regular r:id="rId17"/>
    </p:embeddedFont>
    <p:embeddedFont>
      <p:font typeface="Quattrocento"/>
      <p:regular r:id="rId18"/>
    </p:embeddedFont>
    <p:embeddedFont>
      <p:font typeface="Quattrocento"/>
      <p:regular r:id="rId19"/>
    </p:embeddedFont>
    <p:embeddedFont>
      <p:font typeface="Quattrocent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4-2.svg>
</file>

<file path=ppt/media/image-4-3.png>
</file>

<file path=ppt/media/image-4-4.svg>
</file>

<file path=ppt/media/image-4-5.png>
</file>

<file path=ppt/media/image-4-6.svg>
</file>

<file path=ppt/media/image-4-7.png>
</file>

<file path=ppt/media/image-4-8.svg>
</file>

<file path=ppt/media/image-6-1.png>
</file>

<file path=ppt/media/image-6-2.png>
</file>

<file path=ppt/media/image-6-3.png>
</file>

<file path=ppt/media/image-8-1.png>
</file>

<file path=ppt/media/image-8-2.png>
</file>

<file path=ppt/media/image-8-3.png>
</file>

<file path=ppt/media/image-8-4.png>
</file>

<file path=ppt/media/image-9-1.png>
</file>

<file path=ppt/media/image-9-10.png>
</file>

<file path=ppt/media/image-9-11.png>
</file>

<file path=ppt/media/image-9-12.svg>
</file>

<file path=ppt/media/image-9-2.png>
</file>

<file path=ppt/media/image-9-3.svg>
</file>

<file path=ppt/media/image-9-4.png>
</file>

<file path=ppt/media/image-9-5.png>
</file>

<file path=ppt/media/image-9-6.svg>
</file>

<file path=ppt/media/image-9-7.png>
</file>

<file path=ppt/media/image-9-8.png>
</file>

<file path=ppt/media/image-9-9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image" Target="../media/image-4-5.png"/><Relationship Id="rId6" Type="http://schemas.openxmlformats.org/officeDocument/2006/relationships/image" Target="../media/image-4-6.svg"/><Relationship Id="rId7" Type="http://schemas.openxmlformats.org/officeDocument/2006/relationships/image" Target="../media/image-4-7.png"/><Relationship Id="rId8" Type="http://schemas.openxmlformats.org/officeDocument/2006/relationships/image" Target="../media/image-4-8.svg"/><Relationship Id="rId9" Type="http://schemas.openxmlformats.org/officeDocument/2006/relationships/slideLayout" Target="../slideLayouts/slideLayout5.xml"/><Relationship Id="rId10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image" Target="../media/image-9-6.svg"/><Relationship Id="rId7" Type="http://schemas.openxmlformats.org/officeDocument/2006/relationships/image" Target="../media/image-9-7.png"/><Relationship Id="rId8" Type="http://schemas.openxmlformats.org/officeDocument/2006/relationships/image" Target="../media/image-9-8.png"/><Relationship Id="rId9" Type="http://schemas.openxmlformats.org/officeDocument/2006/relationships/image" Target="../media/image-9-9.svg"/><Relationship Id="rId10" Type="http://schemas.openxmlformats.org/officeDocument/2006/relationships/image" Target="../media/image-9-10.png"/><Relationship Id="rId11" Type="http://schemas.openxmlformats.org/officeDocument/2006/relationships/image" Target="../media/image-9-11.png"/><Relationship Id="rId12" Type="http://schemas.openxmlformats.org/officeDocument/2006/relationships/image" Target="../media/image-9-12.svg"/><Relationship Id="rId13" Type="http://schemas.openxmlformats.org/officeDocument/2006/relationships/slideLayout" Target="../slideLayouts/slideLayout10.xml"/><Relationship Id="rId1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94239" y="634960"/>
            <a:ext cx="7528322" cy="4073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0650"/>
              </a:lnSpc>
              <a:buNone/>
            </a:pPr>
            <a:r>
              <a:rPr lang="en-US" sz="85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Smart Attendance System</a:t>
            </a:r>
            <a:endParaRPr lang="en-US" sz="8550" dirty="0"/>
          </a:p>
        </p:txBody>
      </p:sp>
      <p:sp>
        <p:nvSpPr>
          <p:cNvPr id="4" name="Text 1"/>
          <p:cNvSpPr/>
          <p:nvPr/>
        </p:nvSpPr>
        <p:spPr>
          <a:xfrm>
            <a:off x="6294239" y="5054203"/>
            <a:ext cx="7528322" cy="1086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Revolutionizing Attendance with Machine Learning</a:t>
            </a:r>
            <a:endParaRPr lang="en-US" sz="3400" dirty="0"/>
          </a:p>
        </p:txBody>
      </p:sp>
      <p:sp>
        <p:nvSpPr>
          <p:cNvPr id="5" name="Text 2"/>
          <p:cNvSpPr/>
          <p:nvPr/>
        </p:nvSpPr>
        <p:spPr>
          <a:xfrm>
            <a:off x="6294239" y="6486525"/>
            <a:ext cx="7528322" cy="11079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Discover how AI-powered face recognition transforms traditional attendance into an intelligent, contactless system that saves time and eliminates errors.</a:t>
            </a:r>
            <a:endParaRPr lang="en-US"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19384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243" y="2676406"/>
            <a:ext cx="8259366" cy="1032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8100"/>
              </a:lnSpc>
              <a:buNone/>
            </a:pPr>
            <a:r>
              <a:rPr lang="en-US" sz="65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Future is Here</a:t>
            </a:r>
            <a:endParaRPr lang="en-US" sz="6500" dirty="0"/>
          </a:p>
        </p:txBody>
      </p:sp>
      <p:sp>
        <p:nvSpPr>
          <p:cNvPr id="4" name="Text 1"/>
          <p:cNvSpPr/>
          <p:nvPr/>
        </p:nvSpPr>
        <p:spPr>
          <a:xfrm>
            <a:off x="614243" y="3972044"/>
            <a:ext cx="7662863" cy="412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Smart Attendance: Automated, Intelligent, Seamless</a:t>
            </a:r>
            <a:endParaRPr lang="en-US" sz="2600" dirty="0"/>
          </a:p>
        </p:txBody>
      </p:sp>
      <p:sp>
        <p:nvSpPr>
          <p:cNvPr id="5" name="Text 2"/>
          <p:cNvSpPr/>
          <p:nvPr/>
        </p:nvSpPr>
        <p:spPr>
          <a:xfrm>
            <a:off x="614243" y="4823698"/>
            <a:ext cx="2064782" cy="258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Key Takeaways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14243" y="5257205"/>
            <a:ext cx="6486882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Smart attendance systems eliminate manual processes, saving valuable time institution-wide.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614243" y="5880021"/>
            <a:ext cx="6486882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Python ML libraries like DeepFace and OpenCV make powerful technology accessible and affordable.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614243" y="6502837"/>
            <a:ext cx="6486882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Biometric verification ensures accuracy, security, and accountability in attendance records.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614243" y="7125653"/>
            <a:ext cx="6486882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Real-time insights drive better decision-making and institutional improvements.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7536894" y="4823698"/>
            <a:ext cx="2064782" cy="258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Next Steps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536894" y="5257205"/>
            <a:ext cx="6486882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Are you ready to transform your attendance?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7536894" y="5695831"/>
            <a:ext cx="6486882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Start implementing smart attendance today. Begin with pilot programs in select classrooms or departments, measure impact, and scale confidently.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7536894" y="6415207"/>
            <a:ext cx="6486882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future of attendance is intelligent—embrace it now.</a:t>
            </a:r>
            <a:endParaRPr lang="en-US" sz="1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9378" y="945237"/>
            <a:ext cx="7299484" cy="621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Attendance Challenge Today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39378" y="1883331"/>
            <a:ext cx="3727013" cy="2594848"/>
          </a:xfrm>
          <a:prstGeom prst="roundRect">
            <a:avLst>
              <a:gd name="adj" fmla="val 4229"/>
            </a:avLst>
          </a:prstGeom>
          <a:solidFill>
            <a:srgbClr val="123332"/>
          </a:solidFill>
          <a:ln w="22860">
            <a:solidFill>
              <a:srgbClr val="4A6B6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16518" y="1883331"/>
            <a:ext cx="91440" cy="2594848"/>
          </a:xfrm>
          <a:prstGeom prst="roundRect">
            <a:avLst>
              <a:gd name="adj" fmla="val 34656"/>
            </a:avLst>
          </a:prstGeom>
          <a:solidFill>
            <a:srgbClr val="EF9C82"/>
          </a:solidFill>
          <a:ln/>
        </p:spPr>
      </p:sp>
      <p:sp>
        <p:nvSpPr>
          <p:cNvPr id="6" name="Text 3"/>
          <p:cNvSpPr/>
          <p:nvPr/>
        </p:nvSpPr>
        <p:spPr>
          <a:xfrm>
            <a:off x="1042035" y="2117408"/>
            <a:ext cx="2485311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Time Wasted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1042035" y="2554605"/>
            <a:ext cx="3190280" cy="1689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Manual attendance consumes valuable classroom or office minutes every day, disrupting workflows and interrupting productivity.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4677608" y="1883331"/>
            <a:ext cx="3727013" cy="2594848"/>
          </a:xfrm>
          <a:prstGeom prst="roundRect">
            <a:avLst>
              <a:gd name="adj" fmla="val 4229"/>
            </a:avLst>
          </a:prstGeom>
          <a:solidFill>
            <a:srgbClr val="123332"/>
          </a:solidFill>
          <a:ln w="22860">
            <a:solidFill>
              <a:srgbClr val="4A6B6A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4654748" y="1883331"/>
            <a:ext cx="91440" cy="2594848"/>
          </a:xfrm>
          <a:prstGeom prst="roundRect">
            <a:avLst>
              <a:gd name="adj" fmla="val 34656"/>
            </a:avLst>
          </a:prstGeom>
          <a:solidFill>
            <a:srgbClr val="EF9C82"/>
          </a:solidFill>
          <a:ln/>
        </p:spPr>
      </p:sp>
      <p:sp>
        <p:nvSpPr>
          <p:cNvPr id="10" name="Text 7"/>
          <p:cNvSpPr/>
          <p:nvPr/>
        </p:nvSpPr>
        <p:spPr>
          <a:xfrm>
            <a:off x="4980265" y="2117408"/>
            <a:ext cx="2485311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Prone to Error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4980265" y="2554605"/>
            <a:ext cx="3190280" cy="1351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Traditional methods are vulnerable to proxy attendance, inaccurate record-keeping, and human oversight mistakes.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39378" y="4689396"/>
            <a:ext cx="3727013" cy="2594848"/>
          </a:xfrm>
          <a:prstGeom prst="roundRect">
            <a:avLst>
              <a:gd name="adj" fmla="val 4229"/>
            </a:avLst>
          </a:prstGeom>
          <a:solidFill>
            <a:srgbClr val="123332"/>
          </a:solidFill>
          <a:ln w="22860">
            <a:solidFill>
              <a:srgbClr val="4A6B6A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16518" y="4689396"/>
            <a:ext cx="91440" cy="2594848"/>
          </a:xfrm>
          <a:prstGeom prst="roundRect">
            <a:avLst>
              <a:gd name="adj" fmla="val 34656"/>
            </a:avLst>
          </a:prstGeom>
          <a:solidFill>
            <a:srgbClr val="EF9C82"/>
          </a:solidFill>
          <a:ln/>
        </p:spPr>
      </p:sp>
      <p:sp>
        <p:nvSpPr>
          <p:cNvPr id="14" name="Text 11"/>
          <p:cNvSpPr/>
          <p:nvPr/>
        </p:nvSpPr>
        <p:spPr>
          <a:xfrm>
            <a:off x="1042035" y="4923472"/>
            <a:ext cx="2572345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Lack of Real-Time Data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1042035" y="5360670"/>
            <a:ext cx="3190280" cy="1689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Institutions cannot access instant attendance reports or analytics, making it difficult to track patterns and engagement in real-time.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7118" y="594836"/>
            <a:ext cx="8662035" cy="636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Machine Learning &amp; Face Recognition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57118" y="1771769"/>
            <a:ext cx="3004185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What is Face Recognition?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57118" y="2306241"/>
            <a:ext cx="6294239" cy="1038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Face recognition uses deep learning algorithms to analyze unique facial features and characteristics, moving beyond simple face detection to true individual identification.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7118" y="3539252"/>
            <a:ext cx="6294239" cy="692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This technology enables </a:t>
            </a:r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contactless, real-time verification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of identity without physical interaction or manual intervention.</a:t>
            </a:r>
            <a:endParaRPr lang="en-US" sz="17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6663" y="1798796"/>
            <a:ext cx="6294239" cy="629423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4621" y="608886"/>
            <a:ext cx="10446544" cy="650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Core Technologies Behind Smart Attendance</a:t>
            </a:r>
            <a:endParaRPr lang="en-US" sz="4100" dirty="0"/>
          </a:p>
        </p:txBody>
      </p:sp>
      <p:sp>
        <p:nvSpPr>
          <p:cNvPr id="3" name="Shape 1"/>
          <p:cNvSpPr/>
          <p:nvPr/>
        </p:nvSpPr>
        <p:spPr>
          <a:xfrm>
            <a:off x="774621" y="1702475"/>
            <a:ext cx="6429851" cy="2848451"/>
          </a:xfrm>
          <a:prstGeom prst="roundRect">
            <a:avLst>
              <a:gd name="adj" fmla="val 1166"/>
            </a:avLst>
          </a:prstGeom>
          <a:solidFill>
            <a:srgbClr val="315251"/>
          </a:solidFill>
          <a:ln/>
        </p:spPr>
      </p:sp>
      <p:sp>
        <p:nvSpPr>
          <p:cNvPr id="4" name="Shape 2"/>
          <p:cNvSpPr/>
          <p:nvPr/>
        </p:nvSpPr>
        <p:spPr>
          <a:xfrm>
            <a:off x="995958" y="1923812"/>
            <a:ext cx="664012" cy="664012"/>
          </a:xfrm>
          <a:prstGeom prst="roundRect">
            <a:avLst>
              <a:gd name="adj" fmla="val 13769458"/>
            </a:avLst>
          </a:prstGeom>
          <a:solidFill>
            <a:srgbClr val="EF9C82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78600" y="2106454"/>
            <a:ext cx="298728" cy="29872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95958" y="2809161"/>
            <a:ext cx="2604016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DeepFace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995958" y="3267313"/>
            <a:ext cx="5987177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State-of-the-art deep learning library delivering industry-leading accuracy for facial recognition and verification tasks.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425809" y="1702475"/>
            <a:ext cx="6429970" cy="2848451"/>
          </a:xfrm>
          <a:prstGeom prst="roundRect">
            <a:avLst>
              <a:gd name="adj" fmla="val 1166"/>
            </a:avLst>
          </a:prstGeom>
          <a:solidFill>
            <a:srgbClr val="315251"/>
          </a:solidFill>
          <a:ln/>
        </p:spPr>
      </p:sp>
      <p:sp>
        <p:nvSpPr>
          <p:cNvPr id="9" name="Shape 6"/>
          <p:cNvSpPr/>
          <p:nvPr/>
        </p:nvSpPr>
        <p:spPr>
          <a:xfrm>
            <a:off x="7647146" y="1923812"/>
            <a:ext cx="664012" cy="664012"/>
          </a:xfrm>
          <a:prstGeom prst="roundRect">
            <a:avLst>
              <a:gd name="adj" fmla="val 13769458"/>
            </a:avLst>
          </a:prstGeom>
          <a:solidFill>
            <a:srgbClr val="EF9C82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29788" y="2106454"/>
            <a:ext cx="298728" cy="29872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47146" y="2809161"/>
            <a:ext cx="2604016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OpenCV (cv2)</a:t>
            </a:r>
            <a:endParaRPr lang="en-US" sz="2050" dirty="0"/>
          </a:p>
        </p:txBody>
      </p:sp>
      <p:sp>
        <p:nvSpPr>
          <p:cNvPr id="12" name="Text 8"/>
          <p:cNvSpPr/>
          <p:nvPr/>
        </p:nvSpPr>
        <p:spPr>
          <a:xfrm>
            <a:off x="7647146" y="3267313"/>
            <a:ext cx="5987296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Powerful computer vision framework handling face detection, image processing, and video stream management seamlessly.</a:t>
            </a:r>
            <a:endParaRPr lang="en-US" sz="1700" dirty="0"/>
          </a:p>
        </p:txBody>
      </p:sp>
      <p:sp>
        <p:nvSpPr>
          <p:cNvPr id="13" name="Shape 9"/>
          <p:cNvSpPr/>
          <p:nvPr/>
        </p:nvSpPr>
        <p:spPr>
          <a:xfrm>
            <a:off x="774621" y="4772263"/>
            <a:ext cx="6429851" cy="2848451"/>
          </a:xfrm>
          <a:prstGeom prst="roundRect">
            <a:avLst>
              <a:gd name="adj" fmla="val 1166"/>
            </a:avLst>
          </a:prstGeom>
          <a:solidFill>
            <a:srgbClr val="315251"/>
          </a:solidFill>
          <a:ln/>
        </p:spPr>
      </p:sp>
      <p:sp>
        <p:nvSpPr>
          <p:cNvPr id="14" name="Shape 10"/>
          <p:cNvSpPr/>
          <p:nvPr/>
        </p:nvSpPr>
        <p:spPr>
          <a:xfrm>
            <a:off x="995958" y="4993600"/>
            <a:ext cx="664012" cy="664012"/>
          </a:xfrm>
          <a:prstGeom prst="roundRect">
            <a:avLst>
              <a:gd name="adj" fmla="val 13769458"/>
            </a:avLst>
          </a:prstGeom>
          <a:solidFill>
            <a:srgbClr val="EF9C82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78600" y="5176242"/>
            <a:ext cx="298728" cy="298728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95958" y="5878949"/>
            <a:ext cx="2604016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Pandas &amp; DateTime</a:t>
            </a:r>
            <a:endParaRPr lang="en-US" sz="2050" dirty="0"/>
          </a:p>
        </p:txBody>
      </p:sp>
      <p:sp>
        <p:nvSpPr>
          <p:cNvPr id="17" name="Text 12"/>
          <p:cNvSpPr/>
          <p:nvPr/>
        </p:nvSpPr>
        <p:spPr>
          <a:xfrm>
            <a:off x="995958" y="6337102"/>
            <a:ext cx="5987177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Efficient data structures for managing attendance records, timestamps, and generating professional reports instantly.</a:t>
            </a:r>
            <a:endParaRPr lang="en-US" sz="1700" dirty="0"/>
          </a:p>
        </p:txBody>
      </p:sp>
      <p:sp>
        <p:nvSpPr>
          <p:cNvPr id="18" name="Shape 13"/>
          <p:cNvSpPr/>
          <p:nvPr/>
        </p:nvSpPr>
        <p:spPr>
          <a:xfrm>
            <a:off x="7425809" y="4772263"/>
            <a:ext cx="6429970" cy="2848451"/>
          </a:xfrm>
          <a:prstGeom prst="roundRect">
            <a:avLst>
              <a:gd name="adj" fmla="val 1166"/>
            </a:avLst>
          </a:prstGeom>
          <a:solidFill>
            <a:srgbClr val="315251"/>
          </a:solidFill>
          <a:ln/>
        </p:spPr>
      </p:sp>
      <p:sp>
        <p:nvSpPr>
          <p:cNvPr id="19" name="Shape 14"/>
          <p:cNvSpPr/>
          <p:nvPr/>
        </p:nvSpPr>
        <p:spPr>
          <a:xfrm>
            <a:off x="7647146" y="4993600"/>
            <a:ext cx="664012" cy="664012"/>
          </a:xfrm>
          <a:prstGeom prst="roundRect">
            <a:avLst>
              <a:gd name="adj" fmla="val 13769458"/>
            </a:avLst>
          </a:prstGeom>
          <a:solidFill>
            <a:srgbClr val="EF9C82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29788" y="5176242"/>
            <a:ext cx="298728" cy="298728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47146" y="5878949"/>
            <a:ext cx="2604016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OS &amp; Time</a:t>
            </a:r>
            <a:endParaRPr lang="en-US" sz="2050" dirty="0"/>
          </a:p>
        </p:txBody>
      </p:sp>
      <p:sp>
        <p:nvSpPr>
          <p:cNvPr id="22" name="Text 16"/>
          <p:cNvSpPr/>
          <p:nvPr/>
        </p:nvSpPr>
        <p:spPr>
          <a:xfrm>
            <a:off x="7647146" y="6337102"/>
            <a:ext cx="5987296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Essential modules for file system operations, workflow timing controls, and smooth system integration across platforms.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22747"/>
            <a:ext cx="590264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How the System Works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205514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 Light" pitchFamily="34" charset="0"/>
                <a:ea typeface="Quattrocento Light" pitchFamily="34" charset="-122"/>
                <a:cs typeface="Quattrocento Light" pitchFamily="34" charset="-120"/>
              </a:rPr>
              <a:t>01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2581870"/>
            <a:ext cx="4158734" cy="30480"/>
          </a:xfrm>
          <a:prstGeom prst="rect">
            <a:avLst/>
          </a:prstGeom>
          <a:solidFill>
            <a:srgbClr val="EF9C82"/>
          </a:solidFill>
          <a:ln/>
        </p:spPr>
      </p:sp>
      <p:sp>
        <p:nvSpPr>
          <p:cNvPr id="5" name="Text 3"/>
          <p:cNvSpPr/>
          <p:nvPr/>
        </p:nvSpPr>
        <p:spPr>
          <a:xfrm>
            <a:off x="837724" y="276248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Video Capture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837724" y="3258026"/>
            <a:ext cx="4158734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Camera captures live video frames of attendees entering the space in real-time.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5235773" y="2205514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 Light" pitchFamily="34" charset="0"/>
                <a:ea typeface="Quattrocento Light" pitchFamily="34" charset="-122"/>
                <a:cs typeface="Quattrocento Light" pitchFamily="34" charset="-120"/>
              </a:rPr>
              <a:t>02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5235773" y="2581870"/>
            <a:ext cx="4158734" cy="30480"/>
          </a:xfrm>
          <a:prstGeom prst="rect">
            <a:avLst/>
          </a:prstGeom>
          <a:solidFill>
            <a:srgbClr val="EF9C82"/>
          </a:solidFill>
          <a:ln/>
        </p:spPr>
      </p:sp>
      <p:sp>
        <p:nvSpPr>
          <p:cNvPr id="9" name="Text 7"/>
          <p:cNvSpPr/>
          <p:nvPr/>
        </p:nvSpPr>
        <p:spPr>
          <a:xfrm>
            <a:off x="5235773" y="276248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Face Detection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35773" y="3258026"/>
            <a:ext cx="4158734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OpenCV uses Haar Cascades or MTCNN to detect all faces in the frame with high precision.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9633823" y="2205514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 Light" pitchFamily="34" charset="0"/>
                <a:ea typeface="Quattrocento Light" pitchFamily="34" charset="-122"/>
                <a:cs typeface="Quattrocento Light" pitchFamily="34" charset="-120"/>
              </a:rPr>
              <a:t>03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9633823" y="2581870"/>
            <a:ext cx="4158853" cy="30480"/>
          </a:xfrm>
          <a:prstGeom prst="rect">
            <a:avLst/>
          </a:prstGeom>
          <a:solidFill>
            <a:srgbClr val="EF9C82"/>
          </a:solidFill>
          <a:ln/>
        </p:spPr>
      </p:sp>
      <p:sp>
        <p:nvSpPr>
          <p:cNvPr id="13" name="Text 11"/>
          <p:cNvSpPr/>
          <p:nvPr/>
        </p:nvSpPr>
        <p:spPr>
          <a:xfrm>
            <a:off x="9633823" y="276248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Face Recognition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33823" y="3258026"/>
            <a:ext cx="41588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DeepFace extracts unique facial embeddings and compares them against stored profiles for identification.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837724" y="5208865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 Light" pitchFamily="34" charset="0"/>
                <a:ea typeface="Quattrocento Light" pitchFamily="34" charset="-122"/>
                <a:cs typeface="Quattrocento Light" pitchFamily="34" charset="-120"/>
              </a:rPr>
              <a:t>04</a:t>
            </a:r>
            <a:endParaRPr lang="en-US" sz="1850" dirty="0"/>
          </a:p>
        </p:txBody>
      </p:sp>
      <p:sp>
        <p:nvSpPr>
          <p:cNvPr id="16" name="Shape 14"/>
          <p:cNvSpPr/>
          <p:nvPr/>
        </p:nvSpPr>
        <p:spPr>
          <a:xfrm>
            <a:off x="837724" y="5585222"/>
            <a:ext cx="6357818" cy="30480"/>
          </a:xfrm>
          <a:prstGeom prst="rect">
            <a:avLst/>
          </a:prstGeom>
          <a:solidFill>
            <a:srgbClr val="EF9C82"/>
          </a:solidFill>
          <a:ln/>
        </p:spPr>
      </p:sp>
      <p:sp>
        <p:nvSpPr>
          <p:cNvPr id="17" name="Text 15"/>
          <p:cNvSpPr/>
          <p:nvPr/>
        </p:nvSpPr>
        <p:spPr>
          <a:xfrm>
            <a:off x="837724" y="576584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Automatic Logging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837724" y="6261378"/>
            <a:ext cx="635781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Attendance is recorded instantly with precise timestamp using pandas and datetime modules.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7434858" y="5208865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 Light" pitchFamily="34" charset="0"/>
                <a:ea typeface="Quattrocento Light" pitchFamily="34" charset="-122"/>
                <a:cs typeface="Quattrocento Light" pitchFamily="34" charset="-120"/>
              </a:rPr>
              <a:t>05</a:t>
            </a:r>
            <a:endParaRPr lang="en-US" sz="1850" dirty="0"/>
          </a:p>
        </p:txBody>
      </p:sp>
      <p:sp>
        <p:nvSpPr>
          <p:cNvPr id="20" name="Shape 18"/>
          <p:cNvSpPr/>
          <p:nvPr/>
        </p:nvSpPr>
        <p:spPr>
          <a:xfrm>
            <a:off x="7434858" y="5585222"/>
            <a:ext cx="6357818" cy="30480"/>
          </a:xfrm>
          <a:prstGeom prst="rect">
            <a:avLst/>
          </a:prstGeom>
          <a:solidFill>
            <a:srgbClr val="EF9C82"/>
          </a:solidFill>
          <a:ln/>
        </p:spPr>
      </p:sp>
      <p:sp>
        <p:nvSpPr>
          <p:cNvPr id="21" name="Text 19"/>
          <p:cNvSpPr/>
          <p:nvPr/>
        </p:nvSpPr>
        <p:spPr>
          <a:xfrm>
            <a:off x="7434858" y="576584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Synchronization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34858" y="6261378"/>
            <a:ext cx="635781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Records are saved locally or synced to cloud storage via APIs for real-time accessibility.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2232" y="559594"/>
            <a:ext cx="8033028" cy="5985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Real-World Impact &amp; Success Stories</a:t>
            </a:r>
            <a:endParaRPr lang="en-US" sz="37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2232" y="1692116"/>
            <a:ext cx="4025265" cy="402526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12232" y="5946219"/>
            <a:ext cx="2564368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Educational Institutions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712232" y="6448901"/>
            <a:ext cx="4025265" cy="9765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Attendance time reduced from 5-10 minutes to just seconds, freeing up teaching time and improving class efficiency.</a:t>
            </a:r>
            <a:endParaRPr lang="en-US" sz="16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1607" y="1692116"/>
            <a:ext cx="4025265" cy="40252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41607" y="5946219"/>
            <a:ext cx="242744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Corporate Workplaces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5241607" y="6448901"/>
            <a:ext cx="4025265" cy="13020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Real-time identity verification eliminates proxy attendance fraud while maintaining comprehensive audit trails for HR compliance.</a:t>
            </a:r>
            <a:endParaRPr lang="en-US" sz="16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0983" y="1692116"/>
            <a:ext cx="4162306" cy="416230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70983" y="6083260"/>
            <a:ext cx="2394228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Instant Reporting</a:t>
            </a: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9770983" y="6585942"/>
            <a:ext cx="4162306" cy="13020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Teachers and administrators access automated attendance reports immediately, enabling data-driven insights into engagement patterns.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5453" y="959168"/>
            <a:ext cx="8539758" cy="643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Advantages Over Traditional Systems</a:t>
            </a:r>
            <a:endParaRPr lang="en-US" sz="4050" dirty="0"/>
          </a:p>
        </p:txBody>
      </p:sp>
      <p:sp>
        <p:nvSpPr>
          <p:cNvPr id="3" name="Shape 1"/>
          <p:cNvSpPr/>
          <p:nvPr/>
        </p:nvSpPr>
        <p:spPr>
          <a:xfrm>
            <a:off x="765453" y="2039779"/>
            <a:ext cx="6440329" cy="1597700"/>
          </a:xfrm>
          <a:prstGeom prst="roundRect">
            <a:avLst>
              <a:gd name="adj" fmla="val 32856"/>
            </a:avLst>
          </a:prstGeom>
          <a:solidFill>
            <a:srgbClr val="315251"/>
          </a:solidFill>
          <a:ln/>
        </p:spPr>
      </p:sp>
      <p:sp>
        <p:nvSpPr>
          <p:cNvPr id="4" name="Text 2"/>
          <p:cNvSpPr/>
          <p:nvPr/>
        </p:nvSpPr>
        <p:spPr>
          <a:xfrm>
            <a:off x="984171" y="2258497"/>
            <a:ext cx="257317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⏱</a:t>
            </a:r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Speed &amp; Efficiency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984171" y="2718911"/>
            <a:ext cx="6002893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Eliminates manual roll call, processing attendance in milliseconds instead of minutes.</a:t>
            </a:r>
            <a:endParaRPr lang="en-US" sz="1700" dirty="0"/>
          </a:p>
        </p:txBody>
      </p:sp>
      <p:sp>
        <p:nvSpPr>
          <p:cNvPr id="6" name="Shape 4"/>
          <p:cNvSpPr/>
          <p:nvPr/>
        </p:nvSpPr>
        <p:spPr>
          <a:xfrm>
            <a:off x="7424499" y="2039779"/>
            <a:ext cx="6440448" cy="1597700"/>
          </a:xfrm>
          <a:prstGeom prst="roundRect">
            <a:avLst>
              <a:gd name="adj" fmla="val 32856"/>
            </a:avLst>
          </a:prstGeom>
          <a:solidFill>
            <a:srgbClr val="315251"/>
          </a:solidFill>
          <a:ln/>
        </p:spPr>
      </p:sp>
      <p:sp>
        <p:nvSpPr>
          <p:cNvPr id="7" name="Text 5"/>
          <p:cNvSpPr/>
          <p:nvPr/>
        </p:nvSpPr>
        <p:spPr>
          <a:xfrm>
            <a:off x="7643217" y="2258497"/>
            <a:ext cx="2714625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🛡</a:t>
            </a:r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Security &amp; Accuracy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643217" y="2718911"/>
            <a:ext cx="6003012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Prevents proxy attendance and fraud through biometric verification with 99%+ accuracy rates.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65453" y="3856196"/>
            <a:ext cx="6440329" cy="1597700"/>
          </a:xfrm>
          <a:prstGeom prst="roundRect">
            <a:avLst>
              <a:gd name="adj" fmla="val 32856"/>
            </a:avLst>
          </a:prstGeom>
          <a:solidFill>
            <a:srgbClr val="315251"/>
          </a:solidFill>
          <a:ln/>
        </p:spPr>
      </p:sp>
      <p:sp>
        <p:nvSpPr>
          <p:cNvPr id="10" name="Text 8"/>
          <p:cNvSpPr/>
          <p:nvPr/>
        </p:nvSpPr>
        <p:spPr>
          <a:xfrm>
            <a:off x="984171" y="4074914"/>
            <a:ext cx="304645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⚕</a:t>
            </a:r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Contactless &amp; Hygienic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984171" y="4535329"/>
            <a:ext cx="6002893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No physical interaction required—ideal for post-pandemic environments and health-conscious organizations.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7424499" y="3856196"/>
            <a:ext cx="6440448" cy="1597700"/>
          </a:xfrm>
          <a:prstGeom prst="roundRect">
            <a:avLst>
              <a:gd name="adj" fmla="val 32856"/>
            </a:avLst>
          </a:prstGeom>
          <a:solidFill>
            <a:srgbClr val="315251"/>
          </a:solidFill>
          <a:ln/>
        </p:spPr>
      </p:sp>
      <p:sp>
        <p:nvSpPr>
          <p:cNvPr id="13" name="Text 11"/>
          <p:cNvSpPr/>
          <p:nvPr/>
        </p:nvSpPr>
        <p:spPr>
          <a:xfrm>
            <a:off x="7643217" y="4074914"/>
            <a:ext cx="257317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💰</a:t>
            </a:r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Cost-Effective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7643217" y="4535329"/>
            <a:ext cx="6003012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Built on open-source Python libraries with minimal infrastructure costs and free cloud storage options.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765453" y="5672614"/>
            <a:ext cx="6440329" cy="1597700"/>
          </a:xfrm>
          <a:prstGeom prst="roundRect">
            <a:avLst>
              <a:gd name="adj" fmla="val 32856"/>
            </a:avLst>
          </a:prstGeom>
          <a:solidFill>
            <a:srgbClr val="315251"/>
          </a:solidFill>
          <a:ln/>
        </p:spPr>
      </p:sp>
      <p:sp>
        <p:nvSpPr>
          <p:cNvPr id="16" name="Text 14"/>
          <p:cNvSpPr/>
          <p:nvPr/>
        </p:nvSpPr>
        <p:spPr>
          <a:xfrm>
            <a:off x="984171" y="5891332"/>
            <a:ext cx="257317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📈</a:t>
            </a:r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Scalable</a:t>
            </a:r>
            <a:endParaRPr lang="en-US" sz="2000" dirty="0"/>
          </a:p>
        </p:txBody>
      </p:sp>
      <p:sp>
        <p:nvSpPr>
          <p:cNvPr id="17" name="Text 15"/>
          <p:cNvSpPr/>
          <p:nvPr/>
        </p:nvSpPr>
        <p:spPr>
          <a:xfrm>
            <a:off x="984171" y="6351746"/>
            <a:ext cx="6002893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Easily scales from single classrooms to large enterprises with multiple cameras and complex environments.</a:t>
            </a:r>
            <a:endParaRPr lang="en-US" sz="1700" dirty="0"/>
          </a:p>
        </p:txBody>
      </p:sp>
      <p:sp>
        <p:nvSpPr>
          <p:cNvPr id="18" name="Shape 16"/>
          <p:cNvSpPr/>
          <p:nvPr/>
        </p:nvSpPr>
        <p:spPr>
          <a:xfrm>
            <a:off x="7424499" y="5672614"/>
            <a:ext cx="6440448" cy="1597700"/>
          </a:xfrm>
          <a:prstGeom prst="roundRect">
            <a:avLst>
              <a:gd name="adj" fmla="val 32856"/>
            </a:avLst>
          </a:prstGeom>
          <a:solidFill>
            <a:srgbClr val="315251"/>
          </a:solidFill>
          <a:ln/>
        </p:spPr>
      </p:sp>
      <p:sp>
        <p:nvSpPr>
          <p:cNvPr id="19" name="Text 17"/>
          <p:cNvSpPr/>
          <p:nvPr/>
        </p:nvSpPr>
        <p:spPr>
          <a:xfrm>
            <a:off x="7643217" y="5891332"/>
            <a:ext cx="258841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📊</a:t>
            </a:r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Actionable Insights</a:t>
            </a:r>
            <a:endParaRPr lang="en-US" sz="2000" dirty="0"/>
          </a:p>
        </p:txBody>
      </p:sp>
      <p:sp>
        <p:nvSpPr>
          <p:cNvPr id="20" name="Text 18"/>
          <p:cNvSpPr/>
          <p:nvPr/>
        </p:nvSpPr>
        <p:spPr>
          <a:xfrm>
            <a:off x="7643217" y="6351746"/>
            <a:ext cx="6003012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Generates detailed analytics on attendance patterns, helping identify trends and engagement issues early.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4594" y="619363"/>
            <a:ext cx="5486757" cy="662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Challenges &amp; Solutions</a:t>
            </a:r>
            <a:endParaRPr lang="en-US" sz="41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4594" y="1619369"/>
            <a:ext cx="1125974" cy="199691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25715" y="1844516"/>
            <a:ext cx="2649379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Lighting &amp; Angles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625715" y="2310646"/>
            <a:ext cx="6216491" cy="10804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Advanced deep learning models like ResNet and VGG handle variable lighting, head tilts, and partial occlusions with robust feature extraction.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4594" y="3616285"/>
            <a:ext cx="1125974" cy="199691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25715" y="3841433"/>
            <a:ext cx="2649379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Privacy Concerns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625715" y="4307562"/>
            <a:ext cx="6216491" cy="10804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Secure data encryption, role-based access controls, and compliance with GDPR/privacy regulations protect biometric information.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4594" y="5613202"/>
            <a:ext cx="1125974" cy="199691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25715" y="5838349"/>
            <a:ext cx="3113008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Continuous Improvement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625715" y="6304478"/>
            <a:ext cx="6216491" cy="10804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Models are regularly retrained on diverse datasets to adapt to new faces, aging features, and environmental changes over time.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33212"/>
            <a:ext cx="816316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Future Directions &amp; Innovations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586270" y="2307431"/>
            <a:ext cx="310288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Multi-Factor Verification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2802969"/>
            <a:ext cx="3851434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Integration with IoT devices and RFID tags creates layered security through multiple biometric and physical verification methods.</a:t>
            </a:r>
            <a:endParaRPr lang="en-US" sz="18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48131" y="2438995"/>
            <a:ext cx="4534138" cy="4534138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13966" y="3404830"/>
            <a:ext cx="358140" cy="35814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41243" y="211597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Advanced Analytics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41243" y="2611517"/>
            <a:ext cx="3851434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AI-powered systems analyze attendance patterns, predict absence rates, and identify engagement issues before they become problems.</a:t>
            </a:r>
            <a:endParaRPr lang="en-US" sz="18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8131" y="2438995"/>
            <a:ext cx="4534138" cy="4534138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258175" y="3404830"/>
            <a:ext cx="358140" cy="35814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41243" y="4885611"/>
            <a:ext cx="346340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Mobile &amp; Cloud Integration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41243" y="5381149"/>
            <a:ext cx="3851434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Cross-platform mobile applications and seamless cloud synchronization enable remote attendance verification from anywhere globally.</a:t>
            </a:r>
            <a:endParaRPr lang="en-US" sz="18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48131" y="2438995"/>
            <a:ext cx="4534138" cy="4534138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258175" y="5649039"/>
            <a:ext cx="358140" cy="35814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72972" y="488561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Metaverse Expansion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837724" y="5381149"/>
            <a:ext cx="3851434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Virtual and hybrid attendance systems bring face recognition capabilities into digital environments for the distributed workforce of tomorrow.</a:t>
            </a:r>
            <a:endParaRPr lang="en-US" sz="1850" dirty="0"/>
          </a:p>
        </p:txBody>
      </p:sp>
      <p:pic>
        <p:nvPicPr>
          <p:cNvPr id="17" name="Image 6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48131" y="2438995"/>
            <a:ext cx="4534138" cy="4534138"/>
          </a:xfrm>
          <a:prstGeom prst="rect">
            <a:avLst/>
          </a:prstGeom>
        </p:spPr>
      </p:pic>
      <p:pic>
        <p:nvPicPr>
          <p:cNvPr id="18" name="Image 7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013966" y="5649039"/>
            <a:ext cx="358140" cy="3581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2025-10-26T07:46:11Z</dcterms:created>
  <dcterms:modified xsi:type="dcterms:W3CDTF">2025-10-26T07:46:11Z</dcterms:modified>
</cp:coreProperties>
</file>